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2_0.xml" ContentType="application/vnd.ms-powerpoint.comments+xml"/>
  <Override PartName="/ppt/notesSlides/notesSlide3.xml" ContentType="application/vnd.openxmlformats-officedocument.presentationml.notesSlide+xml"/>
  <Override PartName="/ppt/comments/modernComment_103_0.xml" ContentType="application/vnd.ms-powerpoint.comments+xml"/>
  <Override PartName="/ppt/notesSlides/notesSlide4.xml" ContentType="application/vnd.openxmlformats-officedocument.presentationml.notesSlide+xml"/>
  <Override PartName="/ppt/comments/modernComment_10A_A5584F67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0F_0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C_B1A1AF3A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0D_8B3F4415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6" r:id="rId5"/>
    <p:sldId id="272" r:id="rId6"/>
    <p:sldId id="271" r:id="rId7"/>
    <p:sldId id="267" r:id="rId8"/>
    <p:sldId id="268" r:id="rId9"/>
    <p:sldId id="263" r:id="rId10"/>
    <p:sldId id="269" r:id="rId11"/>
    <p:sldId id="270" r:id="rId12"/>
    <p:sldId id="265" r:id="rId13"/>
  </p:sldIdLst>
  <p:sldSz cx="18288000" cy="10287000"/>
  <p:notesSz cx="6858000" cy="9144000"/>
  <p:embeddedFontLst>
    <p:embeddedFont>
      <p:font typeface="Do Hyeon" panose="020B0600000101010101" charset="-127"/>
      <p:regular r:id="rId15"/>
    </p:embeddedFont>
    <p:embeddedFont>
      <p:font typeface="Source Han Sans KR" panose="020B0600000101010101" charset="-127"/>
      <p:regular r:id="rId16"/>
    </p:embeddedFont>
    <p:embeddedFont>
      <p:font typeface="Source Han Sans KR Bold" panose="020B0600000101010101" charset="-127"/>
      <p:regular r:id="rId17"/>
    </p:embeddedFont>
    <p:embeddedFont>
      <p:font typeface="Source Han Sans KR Medium" panose="020B0600000101010101" charset="-127"/>
      <p:regular r:id="rId18"/>
    </p:embeddedFont>
    <p:embeddedFont>
      <p:font typeface="Arial Black" panose="020B0A04020102020204" pitchFamily="34" charset="0"/>
      <p:bold r:id="rId19"/>
    </p:embeddedFont>
    <p:embeddedFont>
      <p:font typeface="Bruno" panose="020B0600000101010101" charset="-79"/>
      <p:regular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HY견고딕" panose="02030600000101010101" pitchFamily="18" charset="-127"/>
      <p:regular r:id="rId25"/>
    </p:embeddedFont>
    <p:embeddedFont>
      <p:font typeface="HY목각파임B" panose="02030600000101010101" pitchFamily="18" charset="-127"/>
      <p:regular r:id="rId26"/>
    </p:embeddedFont>
    <p:embeddedFont>
      <p:font typeface="HY엽서M" panose="02030600000101010101" pitchFamily="18" charset="-127"/>
      <p:regular r:id="rId27"/>
    </p:embeddedFont>
    <p:embeddedFont>
      <p:font typeface="Segoe UI Emoji" panose="020B0502040204020203" pitchFamily="34" charset="0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058838-FCC8-D42E-F871-472C7E6B770C}" name="607-10" initials="61" userId="607-10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4" y="4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364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microsoft.com/office/2018/10/relationships/authors" Target="authors.xml"/></Relationships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863D86-5502-4F86-8769-59FBBB499231}" authorId="{6E058838-FCC8-D42E-F871-472C7E6B770C}" created="2025-02-11T00:39:55.295">
    <pc:sldMkLst xmlns:pc="http://schemas.microsoft.com/office/powerpoint/2013/main/command">
      <pc:docMk/>
      <pc:sldMk cId="0" sldId="258"/>
    </pc:sldMkLst>
    <p188:txBody>
      <a:bodyPr/>
      <a:lstStyle/>
      <a:p>
        <a:r>
          <a:rPr lang="ko-KR" altLang="en-US"/>
          <a:t>PopcornAPP 발표 자료
1. 개요 (Introduction)
🔹 프로젝트 개요
•	발표자: 신준혁
•	프로젝트 명: PopcornAPP
•	개발 목적: 영화 정보 및 리뷰 서비스 제공
🔹 프로젝트 배경
•	코로나19 팬데믹과 OTT 서비스 성장으로 인해 영화관 관람객 감소
•	기존 영화 정보 제공 방식(네이버, Extreme Movie) 한계 존재
•	관객들이 영화 정보를 더욱 직관적으로 확인할 수 있도록 PopcornAPP 개발</a:t>
        </a:r>
      </a:p>
    </p188:txBody>
  </p188:cm>
</p188:cmLst>
</file>

<file path=ppt/comments/modernComment_10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19FACE8-4F78-44F5-A53F-2E96AD2EBA68}" authorId="{6E058838-FCC8-D42E-F871-472C7E6B770C}" created="2025-02-11T00:40:07.440">
    <pc:sldMkLst xmlns:pc="http://schemas.microsoft.com/office/powerpoint/2013/main/command">
      <pc:docMk/>
      <pc:sldMk cId="0" sldId="259"/>
    </pc:sldMkLst>
    <p188:txBody>
      <a:bodyPr/>
      <a:lstStyle/>
      <a:p>
        <a:r>
          <a:rPr lang="ko-KR" altLang="en-US"/>
          <a:t>2. 프로젝트 목적 및 벤치마킹
✅ 기존 영화 사이트의 한계
•	네이버 영화: 텍스트 중심, 데이터 시각화 부족
•	Extreme Movie: 정보가 분산되어 있어 한눈에 보기 어려움
•	솔직한 관객 리뷰 확인이 어려움 (광고성 리뷰, 별점 조작 가능성)
•	예고편 제공 및 영화관 검색 기능 부족
🎯 PopcornAPP 의 차별점
1.	시각적 데이터 제공 → 영화별 매출, 관객수를 그래프로 비교
2.	신뢰도 높은 리뷰 시스템 → 추천 기반 리뷰 노출
3.	유튜브 예고편 제공 → YouTube API 활용
4.	위치 기반 영화관 검색 → Kakao Map API 연동
5.	영화 흥행 예측 시스템 → 유저가 팝콘 코인으로 영화 흥행 예측</a:t>
        </a:r>
      </a:p>
    </p188:txBody>
  </p188:cm>
</p188:cmLst>
</file>

<file path=ppt/comments/modernComment_10A_A5584F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A2F100-3AAC-48A8-98D6-010C978814A9}" authorId="{6E058838-FCC8-D42E-F871-472C7E6B770C}" created="2025-02-11T00:40:11.487">
    <pc:sldMkLst xmlns:pc="http://schemas.microsoft.com/office/powerpoint/2013/main/command">
      <pc:docMk/>
      <pc:sldMk cId="2774028135" sldId="266"/>
    </pc:sldMkLst>
    <p188:txBody>
      <a:bodyPr/>
      <a:lstStyle/>
      <a:p>
        <a:r>
          <a:rPr lang="ko-KR" altLang="en-US"/>
          <a:t>2. 프로젝트 목적 및 벤치마킹
✅ 기존 영화 사이트의 한계
•	네이버 영화: 텍스트 중심, 데이터 시각화 부족
•	Extreme Movie: 정보가 분산되어 있어 한눈에 보기 어려움
•	솔직한 관객 리뷰 확인이 어려움 (광고성 리뷰, 별점 조작 가능성)
•	예고편 제공 및 영화관 검색 기능 부족
🎯 PopcornAPP 의 차별점
1.	시각적 데이터 제공 → 영화별 매출, 관객수를 그래프로 비교
2.	신뢰도 높은 리뷰 시스템 → 추천 기반 리뷰 노출
3.	유튜브 예고편 제공 → YouTube API 활용
4.	위치 기반 영화관 검색 → Kakao Map API 연동
5.	영화 흥행 예측 시스템 → 유저가 팝콘 코인으로 영화 흥행 예측</a:t>
        </a:r>
      </a:p>
    </p188:txBody>
  </p188:cm>
</p188:cmLst>
</file>

<file path=ppt/comments/modernComment_10C_B1A1AF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8A2C39-B846-4D52-BB6D-A0E52096FA2B}" authorId="{6E058838-FCC8-D42E-F871-472C7E6B770C}" created="2025-02-11T00:40:41.433">
    <pc:sldMkLst xmlns:pc="http://schemas.microsoft.com/office/powerpoint/2013/main/command">
      <pc:docMk/>
      <pc:sldMk cId="2980163386" sldId="268"/>
    </pc:sldMkLst>
    <p188:txBody>
      <a:bodyPr/>
      <a:lstStyle/>
      <a:p>
        <a:r>
          <a:rPr lang="ko-KR" altLang="en-US"/>
          <a:t>4. 기술 스택
🔹 개발 환경 및 아키텍처
•	백엔드: Python, Flask, Gunicorn, Gevent
•	프론트엔드: HTML, CSS, JavaScript
•	데이터베이스: MySQL
•	라이브러리: pandas, requests, BeautifulSoup
•	API 활용: 
o	Kakao Map API → 영화관 검색
o	YouTube API → 예고편 제공
o	영화진흥위원회(KOBIS) API → 박스오피스 데이터 제공</a:t>
        </a:r>
      </a:p>
    </p188:txBody>
  </p188:cm>
</p188:cmLst>
</file>

<file path=ppt/comments/modernComment_10D_8B3F441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1EA8205-BF7A-45E6-BFED-A8B0D2BDACC4}" authorId="{6E058838-FCC8-D42E-F871-472C7E6B770C}" created="2025-02-11T00:40:56.371">
    <pc:sldMkLst xmlns:pc="http://schemas.microsoft.com/office/powerpoint/2013/main/command">
      <pc:docMk/>
      <pc:sldMk cId="2336179221" sldId="269"/>
    </pc:sldMkLst>
    <p188:txBody>
      <a:bodyPr/>
      <a:lstStyle/>
      <a:p>
        <a:r>
          <a:rPr lang="ko-KR" altLang="en-US"/>
          <a:t>5. 향후 계획
1.	리뷰 활성화를 위한 홍보 강화
2.	영화관 길 찾기 기능 추가
3.	신뢰도 높은 콘텐츠 제공을 위한 지속적 관리
4.	모바일 UI 최적화 및 개선
5.	추첨 시스템을 활용한 유저 참여 확대</a:t>
        </a:r>
      </a:p>
    </p188:txBody>
  </p188:cm>
</p188:cmLst>
</file>

<file path=ppt/comments/modernComment_10F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6B6E8E7-9A3E-4D0D-A355-31D9C1ABF213}" authorId="{6E058838-FCC8-D42E-F871-472C7E6B770C}" created="2025-02-11T00:40:24.548">
    <pc:sldMkLst xmlns:pc="http://schemas.microsoft.com/office/powerpoint/2013/main/command">
      <pc:docMk/>
      <pc:sldMk cId="0" sldId="271"/>
    </pc:sldMkLst>
    <p188:txBody>
      <a:bodyPr/>
      <a:lstStyle/>
      <a:p>
        <a:r>
          <a:rPr lang="ko-KR" altLang="en-US"/>
          <a:t>3. 핵심 기능
✅ PopcornAPP 의 주요 기능
•	공공 데이터 API를 활용한 시각적 데이터 제공
•	신뢰도 높은 리뷰 시스템
•	유튜브 API를 활용한 예고편 제공
•	Kakao Map API를 통한 위치 기반 영화관 검색
•	영화 흥행 예측 시스템 (팝콘 코인 활용)
•	관리자(admin) 전용 리뷰 신고 및 삭제 기능
•	2010년 이후 모든 영화 검색 가능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ED935-2945-441F-8C30-E8C10614B3AA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E1C3F-9A8A-4E35-87A5-769738C72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3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027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5.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향후 계획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리뷰 활성화를 위한 홍보 강화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영화관 길 찾기 기능 추가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신뢰도 높은 콘텐츠 제공을 위한 지속적 관리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모바일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UI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최적화 및 개선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880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350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083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</a:pP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개요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(Introduction)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b="1" kern="100" dirty="0">
                <a:effectLst/>
                <a:latin typeface="Segoe UI Emoji" panose="020B0502040204020203" pitchFamily="34" charset="0"/>
                <a:ea typeface="맑은 고딕" panose="020B0503020000020004" pitchFamily="50" charset="-127"/>
                <a:cs typeface="Segoe UI Emoji" panose="020B0502040204020203" pitchFamily="34" charset="0"/>
              </a:rPr>
              <a:t>🔹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개요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발표자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신준혁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명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PopcornAPP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목적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 정보 및 리뷰 서비스 제공</a:t>
            </a:r>
          </a:p>
          <a:p>
            <a:pPr latinLnBrk="1">
              <a:spcAft>
                <a:spcPts val="800"/>
              </a:spcAft>
            </a:pPr>
            <a:r>
              <a:rPr lang="en-US" altLang="ko-KR" b="1" kern="100" dirty="0">
                <a:effectLst/>
                <a:latin typeface="Segoe UI Emoji" panose="020B0502040204020203" pitchFamily="34" charset="0"/>
                <a:ea typeface="맑은 고딕" panose="020B0503020000020004" pitchFamily="50" charset="-127"/>
                <a:cs typeface="Segoe UI Emoji" panose="020B0502040204020203" pitchFamily="34" charset="0"/>
              </a:rPr>
              <a:t>🔹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배경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코로나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팬데믹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OTT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서비스 성장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인해 영화관 관람객 감소</a:t>
            </a: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 영화 정보 제공 방식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네이버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Extreme Movie)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한계 존재</a:t>
            </a: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관객들이 영화 정보를 더욱 직관적으로 확인할 수 있도록 </a:t>
            </a:r>
            <a:r>
              <a:rPr lang="en-US" altLang="ko-KR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PopcornAPP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50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</a:pP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목적 및 벤치마킹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b="1" kern="100" dirty="0">
                <a:effectLst/>
                <a:latin typeface="Segoe UI Emoji" panose="020B0502040204020203" pitchFamily="34" charset="0"/>
                <a:ea typeface="맑은 고딕" panose="020B0503020000020004" pitchFamily="50" charset="-127"/>
                <a:cs typeface="Segoe UI Emoji" panose="020B0502040204020203" pitchFamily="34" charset="0"/>
              </a:rPr>
              <a:t>✅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 영화 사이트의 한계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네이버 영화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텍스트 중심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시각화 부족</a:t>
            </a: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Extreme Movie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정보가 분산되어 있어 한눈에 보기 어려움</a:t>
            </a: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솔직한 관객 리뷰 확인이 어려움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광고성 리뷰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별점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조작 가능성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예고편 제공 및 영화관 검색 기능 부족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b="1" kern="100" dirty="0">
                <a:effectLst/>
                <a:latin typeface="Segoe UI Emoji" panose="020B0502040204020203" pitchFamily="34" charset="0"/>
                <a:ea typeface="맑은 고딕" panose="020B0503020000020004" pitchFamily="50" charset="-127"/>
                <a:cs typeface="Segoe UI Emoji" panose="020B0502040204020203" pitchFamily="34" charset="0"/>
              </a:rPr>
              <a:t>🎯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PopcornAPP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ko-KR" altLang="ko-KR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차별점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시각적 데이터 제공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→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영화별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매출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관객수를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그래프로 비교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신뢰도 높은 리뷰 시스템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→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추천 기반 리뷰 노출</a:t>
            </a: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유튜브 예고편 제공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→ YouTube API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활용</a:t>
            </a: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위치 기반 영화관 검색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→ Kakao Map API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연동</a:t>
            </a: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 흥행 예측 시스템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→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유저가 팝콘 코인으로 영화 흥행 예측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2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</a:pP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목적 및 벤치마킹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b="1" kern="100" dirty="0">
                <a:effectLst/>
                <a:latin typeface="Segoe UI Emoji" panose="020B0502040204020203" pitchFamily="34" charset="0"/>
                <a:ea typeface="맑은 고딕" panose="020B0503020000020004" pitchFamily="50" charset="-127"/>
                <a:cs typeface="Segoe UI Emoji" panose="020B0502040204020203" pitchFamily="34" charset="0"/>
              </a:rPr>
              <a:t>✅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 영화 사이트의 한계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네이버 영화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텍스트 중심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시각화 부족</a:t>
            </a: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Extreme Movie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정보가 분산되어 있어 한눈에 보기 어려움</a:t>
            </a: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솔직한 관객 리뷰 확인이 어려움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광고성 리뷰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별점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조작 가능성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예고편 제공 및 영화관 검색 기능 부족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b="1" kern="100" dirty="0">
                <a:effectLst/>
                <a:latin typeface="Segoe UI Emoji" panose="020B0502040204020203" pitchFamily="34" charset="0"/>
                <a:ea typeface="맑은 고딕" panose="020B0503020000020004" pitchFamily="50" charset="-127"/>
                <a:cs typeface="Segoe UI Emoji" panose="020B0502040204020203" pitchFamily="34" charset="0"/>
              </a:rPr>
              <a:t>🎯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PopcornAPP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ko-KR" altLang="ko-KR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차별점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시각적 데이터 제공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→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영화별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매출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관객수를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그래프로 비교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신뢰도 높은 리뷰 시스템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→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추천 기반 리뷰 노출</a:t>
            </a: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유튜브 예고편 제공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→ YouTube API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활용</a:t>
            </a: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위치 기반 영화관 검색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→ Kakao Map API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연동</a:t>
            </a: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 흥행 예측 시스템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→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유저가 팝콘 코인으로 영화 흥행 예측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08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454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</a:pPr>
            <a:r>
              <a:rPr lang="en-US" altLang="ko-KR" b="1" kern="100" dirty="0">
                <a:effectLst/>
                <a:latin typeface="Segoe UI Emoji" panose="020B0502040204020203" pitchFamily="34" charset="0"/>
                <a:ea typeface="맑은 고딕" panose="020B0503020000020004" pitchFamily="50" charset="-127"/>
                <a:cs typeface="Segoe UI Emoji" panose="020B0502040204020203" pitchFamily="34" charset="0"/>
              </a:rPr>
              <a:t>✅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PopcornAPP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주요 기능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공공 데이터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API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활용한 시각적 데이터 제공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신뢰도 높은 리뷰 시스템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유튜브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API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활용한 예고편 제공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Kakao Map API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통한 위치 기반 영화관 검색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 흥행 예측 시스템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팝콘 코인 활용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관리자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(admin)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전용 리뷰 신고 및 삭제 기능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2010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이후 모든 영화 검색 가능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311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697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</a:pPr>
            <a:r>
              <a:rPr lang="en-US" altLang="ko-KR" sz="11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</a:t>
            </a:r>
            <a:r>
              <a:rPr lang="ko-KR" altLang="ko-KR" sz="11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기술 스택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100" b="1" kern="100" dirty="0">
                <a:effectLst/>
                <a:latin typeface="Segoe UI Emoji" panose="020B0502040204020203" pitchFamily="34" charset="0"/>
                <a:ea typeface="맑은 고딕" panose="020B0503020000020004" pitchFamily="50" charset="-127"/>
                <a:cs typeface="Segoe UI Emoji" panose="020B0502040204020203" pitchFamily="34" charset="0"/>
              </a:rPr>
              <a:t>🔹</a:t>
            </a:r>
            <a:r>
              <a:rPr lang="en-US" altLang="ko-KR" sz="11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환경 및 아키텍처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sz="11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Python, Flask, </a:t>
            </a:r>
            <a:r>
              <a:rPr lang="en-US" altLang="ko-KR" sz="11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Gunicorn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1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Gevent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sz="11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HTML, CSS, JavaScript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sz="11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데이터베이스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MySQL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sz="11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라이브러리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pandas, requests, </a:t>
            </a:r>
            <a:r>
              <a:rPr lang="en-US" altLang="ko-KR" sz="11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BeautifulSoup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sz="11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 </a:t>
            </a:r>
            <a:r>
              <a:rPr lang="ko-KR" altLang="ko-KR" sz="11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활용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latinLnBrk="1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Kakao Map API → </a:t>
            </a: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영화관 검색</a:t>
            </a:r>
          </a:p>
          <a:p>
            <a:pPr marL="742950" lvl="1" indent="-285750" latinLnBrk="1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YouTube API → </a:t>
            </a: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예고편 제공</a:t>
            </a:r>
          </a:p>
          <a:p>
            <a:pPr marL="742950" lvl="1" indent="-285750" latinLnBrk="1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영화진흥위원회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(KOBIS) API → </a:t>
            </a: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박스오피스 데이터 제공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640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7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8B3F441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A5584F6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junhyuk000.monster/popcornapp/reviews/%EB%A7%90%ED%95%A0%20%EC%88%98%20%EC%97%86%EB%8A%94%20%EB%B9%84%EB%B0%80/3" TargetMode="External"/><Relationship Id="rId3" Type="http://schemas.microsoft.com/office/2018/10/relationships/comments" Target="../comments/modernComment_10F_0.xml"/><Relationship Id="rId7" Type="http://schemas.openxmlformats.org/officeDocument/2006/relationships/hyperlink" Target="https://junhyuk000.monster/popcornapp/movie_popcorn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unhyuk000.monster/popcornapp/show_movie_about" TargetMode="External"/><Relationship Id="rId5" Type="http://schemas.openxmlformats.org/officeDocument/2006/relationships/hyperlink" Target="https://junhyuk000.monster/popcornapp/movies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junhyuk000.monster/popcornapp/all_movies" TargetMode="External"/><Relationship Id="rId9" Type="http://schemas.openxmlformats.org/officeDocument/2006/relationships/hyperlink" Target="https://junhyuk000.monster/popcornapp/reviews/%ED%9E%88%ED%8A%B8%EB%A7%A82/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18/10/relationships/comments" Target="../comments/modernComment_10C_B1A1AF3A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1913" y="1394508"/>
            <a:ext cx="949971" cy="9499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9753600" y="31622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0571995" y="1434089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600" b="1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개요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프로젝트 목적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벤치마킹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요구사항 및 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WBS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84519" y="1608186"/>
            <a:ext cx="56852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01</a:t>
            </a:r>
          </a:p>
        </p:txBody>
      </p:sp>
      <p:sp>
        <p:nvSpPr>
          <p:cNvPr id="47" name="TextBox 6">
            <a:extLst>
              <a:ext uri="{FF2B5EF4-FFF2-40B4-BE49-F238E27FC236}">
                <a16:creationId xmlns:a16="http://schemas.microsoft.com/office/drawing/2014/main" id="{72889AC1-261D-FE64-ACB8-5A98B7072B67}"/>
              </a:ext>
            </a:extLst>
          </p:cNvPr>
          <p:cNvSpPr txBox="1"/>
          <p:nvPr/>
        </p:nvSpPr>
        <p:spPr>
          <a:xfrm>
            <a:off x="1402181" y="4092709"/>
            <a:ext cx="7671726" cy="1298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74"/>
              </a:lnSpc>
              <a:spcBef>
                <a:spcPct val="0"/>
              </a:spcBef>
            </a:pPr>
            <a:r>
              <a:rPr lang="en-US" sz="7696" b="1" dirty="0" err="1">
                <a:solidFill>
                  <a:srgbClr val="000000"/>
                </a:solidFill>
                <a:latin typeface="Arial Black" panose="020B0A04020102020204" pitchFamily="34" charset="0"/>
                <a:ea typeface="Source Han Sans KR Bold"/>
                <a:cs typeface="Source Han Sans KR Bold"/>
                <a:sym typeface="Source Han Sans KR Bold"/>
              </a:rPr>
              <a:t>PopcornAPP</a:t>
            </a:r>
            <a:endParaRPr lang="en-US" sz="7696" b="1" dirty="0">
              <a:solidFill>
                <a:srgbClr val="000000"/>
              </a:solidFill>
              <a:latin typeface="Arial Black" panose="020B0A04020102020204" pitchFamily="34" charset="0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8" name="AutoShape 8">
            <a:extLst>
              <a:ext uri="{FF2B5EF4-FFF2-40B4-BE49-F238E27FC236}">
                <a16:creationId xmlns:a16="http://schemas.microsoft.com/office/drawing/2014/main" id="{AD927AC9-88AB-D2E1-1868-150DE26F19E7}"/>
              </a:ext>
            </a:extLst>
          </p:cNvPr>
          <p:cNvSpPr/>
          <p:nvPr/>
        </p:nvSpPr>
        <p:spPr>
          <a:xfrm flipH="1" flipV="1">
            <a:off x="9753600" y="23444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9" name="Group 2">
            <a:extLst>
              <a:ext uri="{FF2B5EF4-FFF2-40B4-BE49-F238E27FC236}">
                <a16:creationId xmlns:a16="http://schemas.microsoft.com/office/drawing/2014/main" id="{B72F1023-5EB3-FE22-762D-7141694A2640}"/>
              </a:ext>
            </a:extLst>
          </p:cNvPr>
          <p:cNvGrpSpPr/>
          <p:nvPr/>
        </p:nvGrpSpPr>
        <p:grpSpPr>
          <a:xfrm>
            <a:off x="9296400" y="3528109"/>
            <a:ext cx="949971" cy="949971"/>
            <a:chOff x="0" y="0"/>
            <a:chExt cx="812800" cy="812800"/>
          </a:xfrm>
        </p:grpSpPr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8598C92A-77FF-A70E-5819-E455BD0D47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1" name="TextBox 4">
              <a:extLst>
                <a:ext uri="{FF2B5EF4-FFF2-40B4-BE49-F238E27FC236}">
                  <a16:creationId xmlns:a16="http://schemas.microsoft.com/office/drawing/2014/main" id="{621F7070-9172-95DD-6EC8-F001C6B4FA7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2" name="AutoShape 8">
            <a:extLst>
              <a:ext uri="{FF2B5EF4-FFF2-40B4-BE49-F238E27FC236}">
                <a16:creationId xmlns:a16="http://schemas.microsoft.com/office/drawing/2014/main" id="{2E246536-5D8C-7DAD-53C4-C80459F747AE}"/>
              </a:ext>
            </a:extLst>
          </p:cNvPr>
          <p:cNvSpPr/>
          <p:nvPr/>
        </p:nvSpPr>
        <p:spPr>
          <a:xfrm>
            <a:off x="9768087" y="5295900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DF23729A-5A34-8417-95F9-D6BB07B7E72D}"/>
              </a:ext>
            </a:extLst>
          </p:cNvPr>
          <p:cNvSpPr txBox="1"/>
          <p:nvPr/>
        </p:nvSpPr>
        <p:spPr>
          <a:xfrm>
            <a:off x="10586482" y="3567690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서론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핵심 기능 요약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 E-R 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다이어그램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54" name="TextBox 35">
            <a:extLst>
              <a:ext uri="{FF2B5EF4-FFF2-40B4-BE49-F238E27FC236}">
                <a16:creationId xmlns:a16="http://schemas.microsoft.com/office/drawing/2014/main" id="{94C7FC3A-49E2-9F6C-9AD8-DF1E807577C8}"/>
              </a:ext>
            </a:extLst>
          </p:cNvPr>
          <p:cNvSpPr txBox="1"/>
          <p:nvPr/>
        </p:nvSpPr>
        <p:spPr>
          <a:xfrm>
            <a:off x="9417037" y="3759437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02</a:t>
            </a:r>
          </a:p>
        </p:txBody>
      </p:sp>
      <p:sp>
        <p:nvSpPr>
          <p:cNvPr id="55" name="AutoShape 8">
            <a:extLst>
              <a:ext uri="{FF2B5EF4-FFF2-40B4-BE49-F238E27FC236}">
                <a16:creationId xmlns:a16="http://schemas.microsoft.com/office/drawing/2014/main" id="{442DD0E4-6436-3874-93A1-D3D234CA37E2}"/>
              </a:ext>
            </a:extLst>
          </p:cNvPr>
          <p:cNvSpPr/>
          <p:nvPr/>
        </p:nvSpPr>
        <p:spPr>
          <a:xfrm flipH="1" flipV="1">
            <a:off x="9768087" y="4478079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6" name="Group 2">
            <a:extLst>
              <a:ext uri="{FF2B5EF4-FFF2-40B4-BE49-F238E27FC236}">
                <a16:creationId xmlns:a16="http://schemas.microsoft.com/office/drawing/2014/main" id="{F4CCA9A0-FD66-058A-C82E-DD36CD2DD607}"/>
              </a:ext>
            </a:extLst>
          </p:cNvPr>
          <p:cNvGrpSpPr/>
          <p:nvPr/>
        </p:nvGrpSpPr>
        <p:grpSpPr>
          <a:xfrm>
            <a:off x="9296400" y="5661708"/>
            <a:ext cx="949971" cy="949971"/>
            <a:chOff x="0" y="0"/>
            <a:chExt cx="812800" cy="812800"/>
          </a:xfrm>
        </p:grpSpPr>
        <p:sp>
          <p:nvSpPr>
            <p:cNvPr id="57" name="Freeform 3">
              <a:extLst>
                <a:ext uri="{FF2B5EF4-FFF2-40B4-BE49-F238E27FC236}">
                  <a16:creationId xmlns:a16="http://schemas.microsoft.com/office/drawing/2014/main" id="{D735EBB9-D273-BFAA-A2C5-D69DFC829E2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8" name="TextBox 4">
              <a:extLst>
                <a:ext uri="{FF2B5EF4-FFF2-40B4-BE49-F238E27FC236}">
                  <a16:creationId xmlns:a16="http://schemas.microsoft.com/office/drawing/2014/main" id="{22F3921C-D8DD-C964-EB87-D4AACC50D28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9" name="AutoShape 8">
            <a:extLst>
              <a:ext uri="{FF2B5EF4-FFF2-40B4-BE49-F238E27FC236}">
                <a16:creationId xmlns:a16="http://schemas.microsoft.com/office/drawing/2014/main" id="{36652FA0-EE6F-C772-826C-FE884792AB78}"/>
              </a:ext>
            </a:extLst>
          </p:cNvPr>
          <p:cNvSpPr/>
          <p:nvPr/>
        </p:nvSpPr>
        <p:spPr>
          <a:xfrm>
            <a:off x="9768087" y="74294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TextBox 33">
            <a:extLst>
              <a:ext uri="{FF2B5EF4-FFF2-40B4-BE49-F238E27FC236}">
                <a16:creationId xmlns:a16="http://schemas.microsoft.com/office/drawing/2014/main" id="{3CB87239-6AB1-5494-FE01-638BC6BAA1CF}"/>
              </a:ext>
            </a:extLst>
          </p:cNvPr>
          <p:cNvSpPr txBox="1"/>
          <p:nvPr/>
        </p:nvSpPr>
        <p:spPr>
          <a:xfrm>
            <a:off x="10586482" y="5701289"/>
            <a:ext cx="3281917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본론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개발환경 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/ </a:t>
            </a:r>
            <a:r>
              <a:rPr lang="ko-KR" altLang="en-US" sz="2000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아키텍쳐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사용된 기술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61" name="TextBox 35">
            <a:extLst>
              <a:ext uri="{FF2B5EF4-FFF2-40B4-BE49-F238E27FC236}">
                <a16:creationId xmlns:a16="http://schemas.microsoft.com/office/drawing/2014/main" id="{CA8BABCB-6D92-BDD0-AD89-A3D5057DD6E6}"/>
              </a:ext>
            </a:extLst>
          </p:cNvPr>
          <p:cNvSpPr txBox="1"/>
          <p:nvPr/>
        </p:nvSpPr>
        <p:spPr>
          <a:xfrm>
            <a:off x="9417037" y="5893036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03</a:t>
            </a:r>
          </a:p>
        </p:txBody>
      </p:sp>
      <p:sp>
        <p:nvSpPr>
          <p:cNvPr id="62" name="AutoShape 8">
            <a:extLst>
              <a:ext uri="{FF2B5EF4-FFF2-40B4-BE49-F238E27FC236}">
                <a16:creationId xmlns:a16="http://schemas.microsoft.com/office/drawing/2014/main" id="{D86CAB0F-7813-8034-DD33-7E4C55676401}"/>
              </a:ext>
            </a:extLst>
          </p:cNvPr>
          <p:cNvSpPr/>
          <p:nvPr/>
        </p:nvSpPr>
        <p:spPr>
          <a:xfrm flipH="1" flipV="1">
            <a:off x="9768087" y="66116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1" name="Group 2">
            <a:extLst>
              <a:ext uri="{FF2B5EF4-FFF2-40B4-BE49-F238E27FC236}">
                <a16:creationId xmlns:a16="http://schemas.microsoft.com/office/drawing/2014/main" id="{BD0CE26F-CD7A-BEAC-609A-26B9756CD4EF}"/>
              </a:ext>
            </a:extLst>
          </p:cNvPr>
          <p:cNvGrpSpPr/>
          <p:nvPr/>
        </p:nvGrpSpPr>
        <p:grpSpPr>
          <a:xfrm>
            <a:off x="9296400" y="7642908"/>
            <a:ext cx="949971" cy="949971"/>
            <a:chOff x="0" y="0"/>
            <a:chExt cx="812800" cy="812800"/>
          </a:xfrm>
        </p:grpSpPr>
        <p:sp>
          <p:nvSpPr>
            <p:cNvPr id="72" name="Freeform 3">
              <a:extLst>
                <a:ext uri="{FF2B5EF4-FFF2-40B4-BE49-F238E27FC236}">
                  <a16:creationId xmlns:a16="http://schemas.microsoft.com/office/drawing/2014/main" id="{84BF30BF-4B54-EA34-FED6-FAD432084D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73" name="TextBox 4">
              <a:extLst>
                <a:ext uri="{FF2B5EF4-FFF2-40B4-BE49-F238E27FC236}">
                  <a16:creationId xmlns:a16="http://schemas.microsoft.com/office/drawing/2014/main" id="{2EF043B5-EA67-12C8-820E-3D15AD68846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4" name="AutoShape 8">
            <a:extLst>
              <a:ext uri="{FF2B5EF4-FFF2-40B4-BE49-F238E27FC236}">
                <a16:creationId xmlns:a16="http://schemas.microsoft.com/office/drawing/2014/main" id="{2E396914-066D-DE51-DA26-65BA529E0DE4}"/>
              </a:ext>
            </a:extLst>
          </p:cNvPr>
          <p:cNvSpPr/>
          <p:nvPr/>
        </p:nvSpPr>
        <p:spPr>
          <a:xfrm>
            <a:off x="9768087" y="94106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TextBox 33">
            <a:extLst>
              <a:ext uri="{FF2B5EF4-FFF2-40B4-BE49-F238E27FC236}">
                <a16:creationId xmlns:a16="http://schemas.microsoft.com/office/drawing/2014/main" id="{73C1EC19-64F1-725C-8EDA-60B119CA4B3A}"/>
              </a:ext>
            </a:extLst>
          </p:cNvPr>
          <p:cNvSpPr txBox="1"/>
          <p:nvPr/>
        </p:nvSpPr>
        <p:spPr>
          <a:xfrm>
            <a:off x="10586482" y="7682489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결론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향후 계획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참고자료 및 출처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76" name="TextBox 35">
            <a:extLst>
              <a:ext uri="{FF2B5EF4-FFF2-40B4-BE49-F238E27FC236}">
                <a16:creationId xmlns:a16="http://schemas.microsoft.com/office/drawing/2014/main" id="{4D5E78B8-AA05-590E-F82F-0141843A8372}"/>
              </a:ext>
            </a:extLst>
          </p:cNvPr>
          <p:cNvSpPr txBox="1"/>
          <p:nvPr/>
        </p:nvSpPr>
        <p:spPr>
          <a:xfrm>
            <a:off x="9417037" y="7874236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04</a:t>
            </a:r>
          </a:p>
        </p:txBody>
      </p:sp>
      <p:sp>
        <p:nvSpPr>
          <p:cNvPr id="77" name="AutoShape 8">
            <a:extLst>
              <a:ext uri="{FF2B5EF4-FFF2-40B4-BE49-F238E27FC236}">
                <a16:creationId xmlns:a16="http://schemas.microsoft.com/office/drawing/2014/main" id="{9819F635-10A7-1722-60B5-CBB25F9DF540}"/>
              </a:ext>
            </a:extLst>
          </p:cNvPr>
          <p:cNvSpPr/>
          <p:nvPr/>
        </p:nvSpPr>
        <p:spPr>
          <a:xfrm flipH="1" flipV="1">
            <a:off x="9768087" y="85928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TextBox 7">
            <a:extLst>
              <a:ext uri="{FF2B5EF4-FFF2-40B4-BE49-F238E27FC236}">
                <a16:creationId xmlns:a16="http://schemas.microsoft.com/office/drawing/2014/main" id="{6C736059-1637-18E8-98F7-952AFC6E4D14}"/>
              </a:ext>
            </a:extLst>
          </p:cNvPr>
          <p:cNvSpPr txBox="1"/>
          <p:nvPr/>
        </p:nvSpPr>
        <p:spPr>
          <a:xfrm>
            <a:off x="1402181" y="5660047"/>
            <a:ext cx="9254160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프로젝트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도메인 주소 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junhyuk000.monster</a:t>
            </a:r>
            <a:endParaRPr lang="en-US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83" name="Group 2">
            <a:extLst>
              <a:ext uri="{FF2B5EF4-FFF2-40B4-BE49-F238E27FC236}">
                <a16:creationId xmlns:a16="http://schemas.microsoft.com/office/drawing/2014/main" id="{6A34E754-3FD9-0A0A-E084-A372D39A7745}"/>
              </a:ext>
            </a:extLst>
          </p:cNvPr>
          <p:cNvGrpSpPr/>
          <p:nvPr/>
        </p:nvGrpSpPr>
        <p:grpSpPr>
          <a:xfrm>
            <a:off x="1402181" y="6830035"/>
            <a:ext cx="2786611" cy="709735"/>
            <a:chOff x="0" y="0"/>
            <a:chExt cx="733922" cy="186926"/>
          </a:xfrm>
        </p:grpSpPr>
        <p:sp>
          <p:nvSpPr>
            <p:cNvPr id="84" name="Freeform 3">
              <a:extLst>
                <a:ext uri="{FF2B5EF4-FFF2-40B4-BE49-F238E27FC236}">
                  <a16:creationId xmlns:a16="http://schemas.microsoft.com/office/drawing/2014/main" id="{F1A7F326-F74E-0500-99E3-E2BEF5338F68}"/>
                </a:ext>
              </a:extLst>
            </p:cNvPr>
            <p:cNvSpPr/>
            <p:nvPr/>
          </p:nvSpPr>
          <p:spPr>
            <a:xfrm>
              <a:off x="0" y="0"/>
              <a:ext cx="733922" cy="186926"/>
            </a:xfrm>
            <a:custGeom>
              <a:avLst/>
              <a:gdLst/>
              <a:ahLst/>
              <a:cxnLst/>
              <a:rect l="l" t="t" r="r" b="b"/>
              <a:pathLst>
                <a:path w="733922" h="186926">
                  <a:moveTo>
                    <a:pt x="93463" y="0"/>
                  </a:moveTo>
                  <a:lnTo>
                    <a:pt x="640459" y="0"/>
                  </a:lnTo>
                  <a:cubicBezTo>
                    <a:pt x="665247" y="0"/>
                    <a:pt x="689020" y="9847"/>
                    <a:pt x="706548" y="27375"/>
                  </a:cubicBezTo>
                  <a:cubicBezTo>
                    <a:pt x="724075" y="44902"/>
                    <a:pt x="733922" y="68675"/>
                    <a:pt x="733922" y="93463"/>
                  </a:cubicBezTo>
                  <a:lnTo>
                    <a:pt x="733922" y="93463"/>
                  </a:lnTo>
                  <a:cubicBezTo>
                    <a:pt x="733922" y="118251"/>
                    <a:pt x="724075" y="142024"/>
                    <a:pt x="706548" y="159551"/>
                  </a:cubicBezTo>
                  <a:cubicBezTo>
                    <a:pt x="689020" y="177079"/>
                    <a:pt x="665247" y="186926"/>
                    <a:pt x="640459" y="186926"/>
                  </a:cubicBezTo>
                  <a:lnTo>
                    <a:pt x="93463" y="186926"/>
                  </a:lnTo>
                  <a:cubicBezTo>
                    <a:pt x="68675" y="186926"/>
                    <a:pt x="44902" y="177079"/>
                    <a:pt x="27375" y="159551"/>
                  </a:cubicBezTo>
                  <a:cubicBezTo>
                    <a:pt x="9847" y="142024"/>
                    <a:pt x="0" y="118251"/>
                    <a:pt x="0" y="93463"/>
                  </a:cubicBezTo>
                  <a:lnTo>
                    <a:pt x="0" y="93463"/>
                  </a:lnTo>
                  <a:cubicBezTo>
                    <a:pt x="0" y="68675"/>
                    <a:pt x="9847" y="44902"/>
                    <a:pt x="27375" y="27375"/>
                  </a:cubicBezTo>
                  <a:cubicBezTo>
                    <a:pt x="44902" y="9847"/>
                    <a:pt x="68675" y="0"/>
                    <a:pt x="934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5" name="TextBox 4">
              <a:extLst>
                <a:ext uri="{FF2B5EF4-FFF2-40B4-BE49-F238E27FC236}">
                  <a16:creationId xmlns:a16="http://schemas.microsoft.com/office/drawing/2014/main" id="{226E8410-DC27-717C-3C1B-4FF51C6F4778}"/>
                </a:ext>
              </a:extLst>
            </p:cNvPr>
            <p:cNvSpPr txBox="1"/>
            <p:nvPr/>
          </p:nvSpPr>
          <p:spPr>
            <a:xfrm>
              <a:off x="0" y="-38100"/>
              <a:ext cx="733922" cy="225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6" name="TextBox 8">
            <a:extLst>
              <a:ext uri="{FF2B5EF4-FFF2-40B4-BE49-F238E27FC236}">
                <a16:creationId xmlns:a16="http://schemas.microsoft.com/office/drawing/2014/main" id="{6E8E3223-21F7-3D1B-53D5-7F1AFA39440B}"/>
              </a:ext>
            </a:extLst>
          </p:cNvPr>
          <p:cNvSpPr txBox="1"/>
          <p:nvPr/>
        </p:nvSpPr>
        <p:spPr>
          <a:xfrm>
            <a:off x="15849600" y="990600"/>
            <a:ext cx="1409700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2025.02.03</a:t>
            </a:r>
          </a:p>
        </p:txBody>
      </p:sp>
      <p:sp>
        <p:nvSpPr>
          <p:cNvPr id="87" name="TextBox 9">
            <a:extLst>
              <a:ext uri="{FF2B5EF4-FFF2-40B4-BE49-F238E27FC236}">
                <a16:creationId xmlns:a16="http://schemas.microsoft.com/office/drawing/2014/main" id="{4D339A88-568F-193C-1F41-C735EBBD3D28}"/>
              </a:ext>
            </a:extLst>
          </p:cNvPr>
          <p:cNvSpPr txBox="1"/>
          <p:nvPr/>
        </p:nvSpPr>
        <p:spPr>
          <a:xfrm>
            <a:off x="2209800" y="6995990"/>
            <a:ext cx="984004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신준혁</a:t>
            </a:r>
            <a:endParaRPr lang="en-US" sz="2000" b="1" dirty="0">
              <a:solidFill>
                <a:srgbClr val="F9F3E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02798" y="282355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798" y="372690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2798" y="463495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6"/>
          <p:cNvSpPr txBox="1"/>
          <p:nvPr/>
        </p:nvSpPr>
        <p:spPr>
          <a:xfrm>
            <a:off x="2923584" y="2652649"/>
            <a:ext cx="11202751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리뷰가 많이 작성 되도록 홍보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42634" y="3543300"/>
            <a:ext cx="1222116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영화관 위치 확인만 되는 것이 아닌 길 찾기 기능 추가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향후 계획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21848" y="5562323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결론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9D531973-706E-E723-7D0B-F41ED296B4C7}"/>
              </a:ext>
            </a:extLst>
          </p:cNvPr>
          <p:cNvSpPr txBox="1"/>
          <p:nvPr/>
        </p:nvSpPr>
        <p:spPr>
          <a:xfrm>
            <a:off x="2907542" y="4516838"/>
            <a:ext cx="1473945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신뢰도 높은 콘텐츠를 위해 자주 관리 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EDA55C5-3FC1-88B9-62A5-12F6BF861A5E}"/>
              </a:ext>
            </a:extLst>
          </p:cNvPr>
          <p:cNvSpPr/>
          <p:nvPr/>
        </p:nvSpPr>
        <p:spPr>
          <a:xfrm>
            <a:off x="2133600" y="6515100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04DA029A-3CBC-1DF9-7BAA-FFF72467402A}"/>
              </a:ext>
            </a:extLst>
          </p:cNvPr>
          <p:cNvSpPr txBox="1"/>
          <p:nvPr/>
        </p:nvSpPr>
        <p:spPr>
          <a:xfrm>
            <a:off x="2907542" y="5363632"/>
            <a:ext cx="1473945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휴대폰에서 봤을 때 미비한 부분 보완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42BCF7F4-E880-D00E-8A79-FD7944740909}"/>
              </a:ext>
            </a:extLst>
          </p:cNvPr>
          <p:cNvSpPr txBox="1"/>
          <p:nvPr/>
        </p:nvSpPr>
        <p:spPr>
          <a:xfrm>
            <a:off x="2906370" y="6299410"/>
            <a:ext cx="1473945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AI </a:t>
            </a: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감성으로 인해 화면이 로딩이 조금 걸림</a:t>
            </a:r>
            <a:r>
              <a:rPr lang="en-US" altLang="ko-KR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. </a:t>
            </a: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다른 방법으로 조치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361792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참고자료 및 출처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결론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C02078C-7731-122E-6B07-D42E24BBBC4E}"/>
              </a:ext>
            </a:extLst>
          </p:cNvPr>
          <p:cNvSpPr txBox="1"/>
          <p:nvPr/>
        </p:nvSpPr>
        <p:spPr>
          <a:xfrm>
            <a:off x="4892842" y="3924300"/>
            <a:ext cx="7984958" cy="1462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👉 </a:t>
            </a:r>
            <a:r>
              <a:rPr lang="ko-KR" altLang="en-US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참고자료 </a:t>
            </a:r>
            <a:r>
              <a:rPr lang="en-US" altLang="ko-KR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: Naver </a:t>
            </a:r>
            <a:r>
              <a:rPr lang="ko-KR" altLang="en-US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영화</a:t>
            </a:r>
            <a:r>
              <a:rPr lang="en-US" altLang="ko-KR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, extreme MOVIE</a:t>
            </a:r>
          </a:p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👉 API</a:t>
            </a:r>
            <a:r>
              <a:rPr lang="ko-KR" altLang="en-US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 출처 </a:t>
            </a:r>
            <a:r>
              <a:rPr lang="en-US" altLang="ko-KR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: Kakao, </a:t>
            </a:r>
            <a:r>
              <a:rPr lang="en-US" altLang="ko-KR" sz="2600" dirty="0" err="1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Youtube</a:t>
            </a:r>
            <a:r>
              <a:rPr lang="en-US" altLang="ko-KR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, </a:t>
            </a:r>
            <a:r>
              <a:rPr lang="en-US" altLang="ko-KR" sz="2600" dirty="0" err="1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kobis</a:t>
            </a:r>
            <a:endParaRPr lang="ko-KR" altLang="en-US" sz="2600" dirty="0">
              <a:latin typeface="HY목각파임B" panose="02030600000101010101" pitchFamily="18" charset="-127"/>
              <a:ea typeface="HY목각파임B" panose="02030600000101010101" pitchFamily="18" charset="-127"/>
              <a:cs typeface="Cascadia Mono" panose="020B0609020000020004" pitchFamily="49" charset="0"/>
            </a:endParaRPr>
          </a:p>
          <a:p>
            <a:pPr algn="l">
              <a:lnSpc>
                <a:spcPts val="3655"/>
              </a:lnSpc>
            </a:pPr>
            <a:endParaRPr lang="en-US" sz="2600" dirty="0">
              <a:solidFill>
                <a:srgbClr val="000000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Cascadia Mono" panose="020B0609020000020004" pitchFamily="49" charset="0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624434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59923" y="4467353"/>
            <a:ext cx="4168155" cy="121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9"/>
              </a:lnSpc>
              <a:spcBef>
                <a:spcPct val="0"/>
              </a:spcBef>
            </a:pPr>
            <a:r>
              <a:rPr lang="en-US" sz="7135" b="1">
                <a:solidFill>
                  <a:srgbClr val="FAFA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50695" y="6106796"/>
            <a:ext cx="2786611" cy="850266"/>
            <a:chOff x="0" y="0"/>
            <a:chExt cx="733922" cy="2239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3922" cy="223938"/>
            </a:xfrm>
            <a:custGeom>
              <a:avLst/>
              <a:gdLst/>
              <a:ahLst/>
              <a:cxnLst/>
              <a:rect l="l" t="t" r="r" b="b"/>
              <a:pathLst>
                <a:path w="733922" h="223938">
                  <a:moveTo>
                    <a:pt x="111969" y="0"/>
                  </a:moveTo>
                  <a:lnTo>
                    <a:pt x="621953" y="0"/>
                  </a:lnTo>
                  <a:cubicBezTo>
                    <a:pt x="683792" y="0"/>
                    <a:pt x="733922" y="50130"/>
                    <a:pt x="733922" y="111969"/>
                  </a:cubicBezTo>
                  <a:lnTo>
                    <a:pt x="733922" y="111969"/>
                  </a:lnTo>
                  <a:cubicBezTo>
                    <a:pt x="733922" y="141665"/>
                    <a:pt x="722126" y="170145"/>
                    <a:pt x="701127" y="191143"/>
                  </a:cubicBezTo>
                  <a:cubicBezTo>
                    <a:pt x="680129" y="212142"/>
                    <a:pt x="651649" y="223938"/>
                    <a:pt x="621953" y="223938"/>
                  </a:cubicBezTo>
                  <a:lnTo>
                    <a:pt x="111969" y="223938"/>
                  </a:lnTo>
                  <a:cubicBezTo>
                    <a:pt x="82273" y="223938"/>
                    <a:pt x="53793" y="212142"/>
                    <a:pt x="32795" y="191143"/>
                  </a:cubicBezTo>
                  <a:cubicBezTo>
                    <a:pt x="11797" y="170145"/>
                    <a:pt x="0" y="141665"/>
                    <a:pt x="0" y="111969"/>
                  </a:cubicBezTo>
                  <a:lnTo>
                    <a:pt x="0" y="111969"/>
                  </a:lnTo>
                  <a:cubicBezTo>
                    <a:pt x="0" y="82273"/>
                    <a:pt x="11797" y="53793"/>
                    <a:pt x="32795" y="32795"/>
                  </a:cubicBezTo>
                  <a:cubicBezTo>
                    <a:pt x="53793" y="11797"/>
                    <a:pt x="82273" y="0"/>
                    <a:pt x="1119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33922" cy="26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AFAFA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신준혁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006762" y="990600"/>
            <a:ext cx="1519238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AFAF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2025.02.03</a:t>
            </a:r>
          </a:p>
        </p:txBody>
      </p:sp>
      <p:sp>
        <p:nvSpPr>
          <p:cNvPr id="7" name="AutoShape 7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FAFAF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62000" y="2294834"/>
            <a:ext cx="14085633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코로나</a:t>
            </a:r>
            <a:r>
              <a:rPr lang="en-US" altLang="ko-KR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19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팬데믹 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및 </a:t>
            </a:r>
            <a:r>
              <a:rPr lang="en-US" altLang="ko-KR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OTT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서비스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의 급격한 성장으로 인해 영화관 관람객 수가 크게 </a:t>
            </a:r>
            <a:r>
              <a:rPr lang="ko-KR" altLang="en-US" sz="32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감소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하였습니다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. </a:t>
            </a: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이에 따라 영화 산업은 새로운 도전에 직면하게 되었고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많은 영화가 관객들에게 제대로 다가가지 못하고 있는 상황입니다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이 홈페이지는 이러한 상황을 극복하기 위해 관객들이 </a:t>
            </a:r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영화 정보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및 </a:t>
            </a:r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리뷰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서비스를 통해 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현재 상영중인 영화의 흥미를 좀 더 느낄 수 있도록  만들어졌습니다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endParaRPr lang="en-US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7867" y="1064976"/>
            <a:ext cx="5560533" cy="625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Mono" panose="020B0609020000020004" pitchFamily="49" charset="0"/>
                <a:sym typeface="Bruno Bold"/>
              </a:rPr>
              <a:t>프로젝트 목적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Cascadia Mono" panose="020B0609020000020004" pitchFamily="49" charset="0"/>
              <a:sym typeface="Bruno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77C0CD-3B0C-873B-6558-52AC61CED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4524287"/>
            <a:ext cx="8168726" cy="39338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970FA2E-1D61-6219-3EFA-E3DDD0511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7751" y="4532413"/>
            <a:ext cx="7991475" cy="3963887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벤치마킹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(extreme MOVIE,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네이버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)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66F0AE-CA8F-79B6-7DE3-B97315866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751255"/>
            <a:ext cx="7239000" cy="6613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E14132-1EE3-3EAD-A1C9-CC936D98FBE0}"/>
              </a:ext>
            </a:extLst>
          </p:cNvPr>
          <p:cNvSpPr txBox="1"/>
          <p:nvPr/>
        </p:nvSpPr>
        <p:spPr>
          <a:xfrm>
            <a:off x="9144000" y="2335743"/>
            <a:ext cx="2328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E</a:t>
            </a:r>
            <a:r>
              <a:rPr lang="ko-KR" altLang="en-US" sz="2400" dirty="0" err="1">
                <a:solidFill>
                  <a:srgbClr val="92D050"/>
                </a:solidFill>
              </a:rPr>
              <a:t>xt</a:t>
            </a:r>
            <a:r>
              <a:rPr lang="en-US" altLang="ko-KR" sz="2400" dirty="0" err="1">
                <a:solidFill>
                  <a:srgbClr val="92D050"/>
                </a:solidFill>
              </a:rPr>
              <a:t>reme</a:t>
            </a:r>
            <a:r>
              <a:rPr lang="en-US" altLang="ko-KR" sz="2400" dirty="0">
                <a:solidFill>
                  <a:srgbClr val="92D050"/>
                </a:solidFill>
              </a:rPr>
              <a:t> MOVIE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BE6BA20-A142-7B5F-9C90-FE4E32473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705100"/>
            <a:ext cx="6324600" cy="66591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BC34C0-F9AE-1CD3-919C-9F3831EAAC36}"/>
              </a:ext>
            </a:extLst>
          </p:cNvPr>
          <p:cNvSpPr txBox="1"/>
          <p:nvPr/>
        </p:nvSpPr>
        <p:spPr>
          <a:xfrm>
            <a:off x="1399674" y="2289591"/>
            <a:ext cx="2328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92D050"/>
                </a:solidFill>
              </a:rPr>
              <a:t>네이버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벤치마킹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(extreme MOVIE,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네이버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)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5AC86-3C03-1625-97D0-9B292887860E}"/>
              </a:ext>
            </a:extLst>
          </p:cNvPr>
          <p:cNvSpPr txBox="1"/>
          <p:nvPr/>
        </p:nvSpPr>
        <p:spPr>
          <a:xfrm>
            <a:off x="838716" y="2025840"/>
            <a:ext cx="16610567" cy="7448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현재 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Extreme Movie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및 네이버 영화와 같은 기존 영화 정보 사이트는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각각 게시글 중심 혹은 평점 중심의 정보를 제공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합니다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b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그러나 이러한 사이트들은 다음과 같은 한계를 가지고 있습니다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1.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현재 상영 중인 영화의 데이터가 시각적으로 표현되지 않음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2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2.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솔직한 관객 리뷰 확인이 어려움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2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3.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부가 기능 부족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예고편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&amp;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영화관 검색 등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✅ 따라서</a:t>
            </a:r>
            <a:r>
              <a:rPr lang="en-US" altLang="ko-KR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본 프로젝트는 이러한 단점을 보완하여 다음과 같은 기능을 제공하는 것을 목표로 합니다</a:t>
            </a:r>
            <a:r>
              <a:rPr lang="en-US" altLang="ko-KR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직관적인 시각적 데이터 제공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공공데이터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API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활용하여 </a:t>
            </a:r>
            <a:r>
              <a:rPr lang="ko-KR" altLang="en-US" sz="24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영화별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매출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관객수 등을 </a:t>
            </a:r>
            <a:r>
              <a:rPr lang="ko-KR" altLang="en-US" sz="24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그래프화하여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쉽게 비교 가능</a:t>
            </a:r>
            <a:endParaRPr lang="en-US" altLang="ko-KR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솔직한 리뷰 시스템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유저들이 남긴 리뷰 중에서 신뢰도가 높은 콘텐츠를 노출</a:t>
            </a:r>
            <a:endParaRPr lang="en-US" altLang="ko-KR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텍스트 마이닝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유저들이 남긴 리뷰를 학습시킨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통하여 긍정적인 글인지 부정적인 글인지 표시해줍니다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예고편 제공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유튜브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API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활용하여 간편하게 영화 예고편 시청 가능</a:t>
            </a:r>
            <a:endParaRPr lang="en-US" altLang="ko-KR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가까운 영화관 검색 기능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Kakao Map API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연동을 통해 사용자 위치 기반으로 가까운 영화관 탐색</a:t>
            </a:r>
            <a:endParaRPr lang="en-US" altLang="ko-KR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영화 흥행 예측 시스템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유저들이 흥행할거 같은 영화를 자신이 모은 팝콘으로 추첨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추첨 당첨자는 상품을 받음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02813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B5409C4-7083-95B9-2FE0-6C2D5631D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626424"/>
            <a:ext cx="6581158" cy="5755459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요구사항 및 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WBS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892DE9-1392-94D6-2406-813E565A4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2324100"/>
            <a:ext cx="6383214" cy="652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82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2649200" y="3350064"/>
            <a:ext cx="2590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3. </a:t>
            </a:r>
            <a:r>
              <a:rPr lang="ko-KR" altLang="en-US" sz="2000" b="1" dirty="0">
                <a:latin typeface="Consolas" panose="020B0609020204030204" pitchFamily="49" charset="0"/>
              </a:rPr>
              <a:t>영화 검색 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핵심 기능 요약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737B4D6B-7618-FF94-F528-073B5D5009E6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서론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7FE70-5DC9-C2B4-18C9-8A92ED722F1D}"/>
              </a:ext>
            </a:extLst>
          </p:cNvPr>
          <p:cNvSpPr txBox="1"/>
          <p:nvPr/>
        </p:nvSpPr>
        <p:spPr>
          <a:xfrm>
            <a:off x="1724891" y="3513899"/>
            <a:ext cx="4495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1. </a:t>
            </a:r>
            <a:r>
              <a:rPr lang="ko-KR" altLang="en-US" sz="2000" b="1" dirty="0">
                <a:latin typeface="Consolas" panose="020B0609020204030204" pitchFamily="49" charset="0"/>
              </a:rPr>
              <a:t>실시간 박스오피스 정보 제공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A9FC4262-64E6-22E3-963C-C0E18ED73C1B}"/>
              </a:ext>
            </a:extLst>
          </p:cNvPr>
          <p:cNvSpPr txBox="1"/>
          <p:nvPr/>
        </p:nvSpPr>
        <p:spPr>
          <a:xfrm>
            <a:off x="7098803" y="3426114"/>
            <a:ext cx="409039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2. </a:t>
            </a:r>
            <a:r>
              <a:rPr lang="ko-KR" altLang="en-US" sz="2000" b="1" dirty="0">
                <a:latin typeface="Consolas" panose="020B0609020204030204" pitchFamily="49" charset="0"/>
              </a:rPr>
              <a:t>리뷰 작성 및 추천 기능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F45A9F3-E444-D1D0-38D2-EFD29A4FEDCD}"/>
              </a:ext>
            </a:extLst>
          </p:cNvPr>
          <p:cNvSpPr txBox="1"/>
          <p:nvPr/>
        </p:nvSpPr>
        <p:spPr>
          <a:xfrm>
            <a:off x="7133439" y="8266417"/>
            <a:ext cx="35814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8. </a:t>
            </a:r>
            <a:r>
              <a:rPr lang="ko-KR" altLang="en-US" sz="2000" b="1" dirty="0">
                <a:latin typeface="Consolas" panose="020B0609020204030204" pitchFamily="49" charset="0"/>
              </a:rPr>
              <a:t>위치 기반 영화관 검색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F5D054D1-7093-55A1-4684-9EF89EBDA57E}"/>
              </a:ext>
            </a:extLst>
          </p:cNvPr>
          <p:cNvSpPr txBox="1"/>
          <p:nvPr/>
        </p:nvSpPr>
        <p:spPr>
          <a:xfrm>
            <a:off x="7098803" y="5747152"/>
            <a:ext cx="3456709" cy="316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5. </a:t>
            </a:r>
            <a:r>
              <a:rPr lang="ko-KR" altLang="en-US" sz="2000" b="1" dirty="0">
                <a:latin typeface="Consolas" panose="020B0609020204030204" pitchFamily="49" charset="0"/>
              </a:rPr>
              <a:t>유튜브 예고편 제공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B5CD97AD-96F0-029E-C78A-B13EA18860D9}"/>
              </a:ext>
            </a:extLst>
          </p:cNvPr>
          <p:cNvSpPr txBox="1"/>
          <p:nvPr/>
        </p:nvSpPr>
        <p:spPr>
          <a:xfrm>
            <a:off x="1759527" y="5755498"/>
            <a:ext cx="3224565" cy="316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4. </a:t>
            </a:r>
            <a:r>
              <a:rPr lang="ko-KR" altLang="en-US" sz="2000" b="1" dirty="0">
                <a:latin typeface="Consolas" panose="020B0609020204030204" pitchFamily="49" charset="0"/>
              </a:rPr>
              <a:t>데이터 관리 및 시각화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60260D3-327F-5F8F-7D14-EC85051A0BE3}"/>
              </a:ext>
            </a:extLst>
          </p:cNvPr>
          <p:cNvSpPr txBox="1"/>
          <p:nvPr/>
        </p:nvSpPr>
        <p:spPr>
          <a:xfrm>
            <a:off x="12649200" y="5865487"/>
            <a:ext cx="274342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6. </a:t>
            </a:r>
            <a:r>
              <a:rPr lang="ko-KR" altLang="en-US" sz="2000" b="1" dirty="0">
                <a:latin typeface="Consolas" panose="020B0609020204030204" pitchFamily="49" charset="0"/>
              </a:rPr>
              <a:t>팝콘 코인 시스템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7E673D2-070F-BD27-3143-9D331B04C1A2}"/>
              </a:ext>
            </a:extLst>
          </p:cNvPr>
          <p:cNvSpPr txBox="1"/>
          <p:nvPr/>
        </p:nvSpPr>
        <p:spPr>
          <a:xfrm>
            <a:off x="1780309" y="8301938"/>
            <a:ext cx="392083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7. </a:t>
            </a:r>
            <a:r>
              <a:rPr lang="ko-KR" altLang="en-US" sz="2000" b="1" dirty="0">
                <a:latin typeface="Consolas" panose="020B0609020204030204" pitchFamily="49" charset="0"/>
              </a:rPr>
              <a:t>관리자 </a:t>
            </a:r>
            <a:r>
              <a:rPr lang="en-US" altLang="ko-KR" sz="2000" b="1" dirty="0">
                <a:latin typeface="Consolas" panose="020B0609020204030204" pitchFamily="49" charset="0"/>
              </a:rPr>
              <a:t>(Admin) </a:t>
            </a:r>
            <a:r>
              <a:rPr lang="ko-KR" altLang="en-US" sz="2000" b="1" dirty="0">
                <a:latin typeface="Consolas" panose="020B0609020204030204" pitchFamily="49" charset="0"/>
              </a:rPr>
              <a:t>전용 기능</a:t>
            </a:r>
          </a:p>
        </p:txBody>
      </p:sp>
      <p:sp>
        <p:nvSpPr>
          <p:cNvPr id="14" name="TextBox 13">
            <a:hlinkClick r:id="rId4"/>
            <a:extLst>
              <a:ext uri="{FF2B5EF4-FFF2-40B4-BE49-F238E27FC236}">
                <a16:creationId xmlns:a16="http://schemas.microsoft.com/office/drawing/2014/main" id="{B6FA295A-EE04-A769-7DF4-B3CD1C32DD96}"/>
              </a:ext>
            </a:extLst>
          </p:cNvPr>
          <p:cNvSpPr txBox="1"/>
          <p:nvPr/>
        </p:nvSpPr>
        <p:spPr>
          <a:xfrm>
            <a:off x="13106400" y="1819330"/>
            <a:ext cx="1981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🔎 </a:t>
            </a:r>
            <a:endParaRPr lang="ko-KR" altLang="en-US" sz="9600" dirty="0"/>
          </a:p>
        </p:txBody>
      </p:sp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C30A062B-CEA1-C256-384F-677C4BFBFCCE}"/>
              </a:ext>
            </a:extLst>
          </p:cNvPr>
          <p:cNvSpPr txBox="1"/>
          <p:nvPr/>
        </p:nvSpPr>
        <p:spPr>
          <a:xfrm>
            <a:off x="2514600" y="2056527"/>
            <a:ext cx="190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🎬</a:t>
            </a:r>
            <a:endParaRPr lang="ko-KR" altLang="en-US" sz="9600" dirty="0"/>
          </a:p>
        </p:txBody>
      </p:sp>
      <p:sp>
        <p:nvSpPr>
          <p:cNvPr id="20" name="TextBox 19">
            <a:hlinkClick r:id="rId6"/>
            <a:extLst>
              <a:ext uri="{FF2B5EF4-FFF2-40B4-BE49-F238E27FC236}">
                <a16:creationId xmlns:a16="http://schemas.microsoft.com/office/drawing/2014/main" id="{64113DB3-2D5A-5C16-946F-1C6AE04C7ED0}"/>
              </a:ext>
            </a:extLst>
          </p:cNvPr>
          <p:cNvSpPr txBox="1"/>
          <p:nvPr/>
        </p:nvSpPr>
        <p:spPr>
          <a:xfrm>
            <a:off x="2514600" y="4137358"/>
            <a:ext cx="190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📊</a:t>
            </a:r>
            <a:endParaRPr lang="ko-KR" altLang="en-US" sz="9600" dirty="0"/>
          </a:p>
        </p:txBody>
      </p:sp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974E53FE-A1D4-9A9D-ED4A-52FB9A9000B9}"/>
              </a:ext>
            </a:extLst>
          </p:cNvPr>
          <p:cNvSpPr txBox="1"/>
          <p:nvPr/>
        </p:nvSpPr>
        <p:spPr>
          <a:xfrm>
            <a:off x="8069293" y="4137358"/>
            <a:ext cx="190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🎞️</a:t>
            </a:r>
            <a:endParaRPr lang="ko-KR" altLang="en-US" sz="9600" dirty="0"/>
          </a:p>
        </p:txBody>
      </p:sp>
      <p:sp>
        <p:nvSpPr>
          <p:cNvPr id="24" name="TextBox 23">
            <a:hlinkClick r:id="rId7"/>
            <a:extLst>
              <a:ext uri="{FF2B5EF4-FFF2-40B4-BE49-F238E27FC236}">
                <a16:creationId xmlns:a16="http://schemas.microsoft.com/office/drawing/2014/main" id="{62606F40-F5DE-1F3E-F27D-65D3FC67849B}"/>
              </a:ext>
            </a:extLst>
          </p:cNvPr>
          <p:cNvSpPr txBox="1"/>
          <p:nvPr/>
        </p:nvSpPr>
        <p:spPr>
          <a:xfrm>
            <a:off x="12992100" y="4295827"/>
            <a:ext cx="190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🍿</a:t>
            </a:r>
            <a:endParaRPr lang="ko-KR" altLang="en-US" sz="9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F6B550-B8BC-4DA9-5D81-3EAF1A8DD03B}"/>
              </a:ext>
            </a:extLst>
          </p:cNvPr>
          <p:cNvSpPr txBox="1"/>
          <p:nvPr/>
        </p:nvSpPr>
        <p:spPr>
          <a:xfrm>
            <a:off x="2450442" y="6465325"/>
            <a:ext cx="190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🛠️</a:t>
            </a:r>
            <a:endParaRPr lang="ko-KR" altLang="en-US" sz="9600" dirty="0"/>
          </a:p>
        </p:txBody>
      </p:sp>
      <p:sp>
        <p:nvSpPr>
          <p:cNvPr id="28" name="TextBox 27">
            <a:hlinkClick r:id="rId5"/>
            <a:extLst>
              <a:ext uri="{FF2B5EF4-FFF2-40B4-BE49-F238E27FC236}">
                <a16:creationId xmlns:a16="http://schemas.microsoft.com/office/drawing/2014/main" id="{82C10287-2793-A940-8F58-3BC370460359}"/>
              </a:ext>
            </a:extLst>
          </p:cNvPr>
          <p:cNvSpPr txBox="1"/>
          <p:nvPr/>
        </p:nvSpPr>
        <p:spPr>
          <a:xfrm>
            <a:off x="7965165" y="6524381"/>
            <a:ext cx="16962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📍</a:t>
            </a:r>
            <a:endParaRPr lang="ko-KR" altLang="en-US" sz="9600" dirty="0"/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620FC303-A7C2-121A-B1AB-E3895A7D8E8D}"/>
              </a:ext>
            </a:extLst>
          </p:cNvPr>
          <p:cNvSpPr txBox="1"/>
          <p:nvPr/>
        </p:nvSpPr>
        <p:spPr>
          <a:xfrm>
            <a:off x="12649200" y="8227021"/>
            <a:ext cx="35814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9. AI </a:t>
            </a:r>
            <a:r>
              <a:rPr lang="ko-KR" altLang="en-US" sz="2000" b="1" dirty="0">
                <a:latin typeface="Consolas" panose="020B0609020204030204" pitchFamily="49" charset="0"/>
              </a:rPr>
              <a:t>감성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hlinkClick r:id="rId8"/>
            <a:extLst>
              <a:ext uri="{FF2B5EF4-FFF2-40B4-BE49-F238E27FC236}">
                <a16:creationId xmlns:a16="http://schemas.microsoft.com/office/drawing/2014/main" id="{087208B6-9F6D-B2FF-91FD-3DE6221B43FB}"/>
              </a:ext>
            </a:extLst>
          </p:cNvPr>
          <p:cNvSpPr txBox="1"/>
          <p:nvPr/>
        </p:nvSpPr>
        <p:spPr>
          <a:xfrm>
            <a:off x="8009739" y="1846540"/>
            <a:ext cx="1828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⭐</a:t>
            </a:r>
            <a:endParaRPr lang="ko-KR" altLang="en-US" sz="9600" dirty="0"/>
          </a:p>
        </p:txBody>
      </p:sp>
      <p:pic>
        <p:nvPicPr>
          <p:cNvPr id="17" name="그림 16">
            <a:hlinkClick r:id="rId9"/>
            <a:extLst>
              <a:ext uri="{FF2B5EF4-FFF2-40B4-BE49-F238E27FC236}">
                <a16:creationId xmlns:a16="http://schemas.microsoft.com/office/drawing/2014/main" id="{AF991B63-AEA1-EFB4-7A78-A7000894D5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71165" y="6442100"/>
            <a:ext cx="1485900" cy="15928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656402-44EA-2476-09FB-A8D53E65E8BC}"/>
              </a:ext>
            </a:extLst>
          </p:cNvPr>
          <p:cNvSpPr txBox="1"/>
          <p:nvPr/>
        </p:nvSpPr>
        <p:spPr>
          <a:xfrm>
            <a:off x="4101198" y="1305718"/>
            <a:ext cx="606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이미지를 클릭하시면 해당 사이트로 이동하실 수 있습니다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1233855-E357-26DD-2B58-E674C7E1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765" y="1650268"/>
            <a:ext cx="13106400" cy="7828734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E-R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다이어그램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737B4D6B-7618-FF94-F528-073B5D5009E6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서론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13" name="그림 12" descr="다채로움, 스크린샷, 사각형, 라인이(가) 표시된 사진&#10;&#10;자동 생성된 설명">
            <a:extLst>
              <a:ext uri="{FF2B5EF4-FFF2-40B4-BE49-F238E27FC236}">
                <a16:creationId xmlns:a16="http://schemas.microsoft.com/office/drawing/2014/main" id="{15A7E619-7B02-5535-F2A3-C9DEDA43B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30" y="1024648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7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A5C8D897-F5B4-1CCC-E9C2-C79070714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1671" y="5239482"/>
            <a:ext cx="2425180" cy="21316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E475305-51AC-7DA1-FF57-95E88C026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746" y="5263122"/>
            <a:ext cx="2416103" cy="212391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9C11D1A-73F7-3D34-660C-F2EAEA20F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204" y="5263123"/>
            <a:ext cx="2363610" cy="21195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CD179C-4726-B441-491F-E62FC48A8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0359" y="5239482"/>
            <a:ext cx="2410054" cy="21432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7B0C47-973F-33DD-9118-21098EE146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4303" y="5243691"/>
            <a:ext cx="2422866" cy="2205772"/>
          </a:xfrm>
          <a:prstGeom prst="rect">
            <a:avLst/>
          </a:prstGeom>
        </p:spPr>
      </p:pic>
      <p:sp>
        <p:nvSpPr>
          <p:cNvPr id="3" name="정육면체 2">
            <a:extLst>
              <a:ext uri="{FF2B5EF4-FFF2-40B4-BE49-F238E27FC236}">
                <a16:creationId xmlns:a16="http://schemas.microsoft.com/office/drawing/2014/main" id="{A945E2CD-EC7F-2F8F-D9F2-60AC0FCA897A}"/>
              </a:ext>
            </a:extLst>
          </p:cNvPr>
          <p:cNvSpPr/>
          <p:nvPr/>
        </p:nvSpPr>
        <p:spPr>
          <a:xfrm>
            <a:off x="2367167" y="4527469"/>
            <a:ext cx="3152572" cy="2864121"/>
          </a:xfrm>
          <a:prstGeom prst="cube">
            <a:avLst/>
          </a:prstGeom>
          <a:solidFill>
            <a:schemeClr val="tx2">
              <a:lumMod val="5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정육면체 25">
            <a:extLst>
              <a:ext uri="{FF2B5EF4-FFF2-40B4-BE49-F238E27FC236}">
                <a16:creationId xmlns:a16="http://schemas.microsoft.com/office/drawing/2014/main" id="{B479477B-411B-443C-2760-05DC69B6FC09}"/>
              </a:ext>
            </a:extLst>
          </p:cNvPr>
          <p:cNvSpPr/>
          <p:nvPr/>
        </p:nvSpPr>
        <p:spPr>
          <a:xfrm>
            <a:off x="4817594" y="4518565"/>
            <a:ext cx="3152572" cy="2864121"/>
          </a:xfrm>
          <a:prstGeom prst="cube">
            <a:avLst/>
          </a:prstGeom>
          <a:solidFill>
            <a:schemeClr val="tx2">
              <a:lumMod val="75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정육면체 26">
            <a:extLst>
              <a:ext uri="{FF2B5EF4-FFF2-40B4-BE49-F238E27FC236}">
                <a16:creationId xmlns:a16="http://schemas.microsoft.com/office/drawing/2014/main" id="{1BDB1726-EB1F-5707-0F9D-0728F49ABD07}"/>
              </a:ext>
            </a:extLst>
          </p:cNvPr>
          <p:cNvSpPr/>
          <p:nvPr/>
        </p:nvSpPr>
        <p:spPr>
          <a:xfrm>
            <a:off x="7268021" y="4521693"/>
            <a:ext cx="3152572" cy="2864121"/>
          </a:xfrm>
          <a:prstGeom prst="cube">
            <a:avLst/>
          </a:prstGeom>
          <a:solidFill>
            <a:schemeClr val="tx2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66376961-1EE1-BB88-75EA-C06456D05978}"/>
              </a:ext>
            </a:extLst>
          </p:cNvPr>
          <p:cNvSpPr/>
          <p:nvPr/>
        </p:nvSpPr>
        <p:spPr>
          <a:xfrm>
            <a:off x="9718448" y="4524821"/>
            <a:ext cx="3152572" cy="2864121"/>
          </a:xfrm>
          <a:prstGeom prst="cube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정육면체 28">
            <a:extLst>
              <a:ext uri="{FF2B5EF4-FFF2-40B4-BE49-F238E27FC236}">
                <a16:creationId xmlns:a16="http://schemas.microsoft.com/office/drawing/2014/main" id="{4ACD5247-A1BE-32CA-6AAA-2920AEEB42F8}"/>
              </a:ext>
            </a:extLst>
          </p:cNvPr>
          <p:cNvSpPr/>
          <p:nvPr/>
        </p:nvSpPr>
        <p:spPr>
          <a:xfrm>
            <a:off x="12156849" y="4518565"/>
            <a:ext cx="3152572" cy="2864121"/>
          </a:xfrm>
          <a:prstGeom prst="cube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사용된</a:t>
            </a:r>
            <a:r>
              <a:rPr 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기술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본론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A5E05C8-84CF-7D2C-5B50-D30A340FB7C4}"/>
              </a:ext>
            </a:extLst>
          </p:cNvPr>
          <p:cNvSpPr/>
          <p:nvPr/>
        </p:nvSpPr>
        <p:spPr>
          <a:xfrm>
            <a:off x="2819173" y="4638683"/>
            <a:ext cx="1889386" cy="597094"/>
          </a:xfrm>
          <a:prstGeom prst="cub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0D2B3DBD-1F3A-403E-B2AA-B1B7522F65C4}"/>
              </a:ext>
            </a:extLst>
          </p:cNvPr>
          <p:cNvSpPr/>
          <p:nvPr/>
        </p:nvSpPr>
        <p:spPr>
          <a:xfrm>
            <a:off x="2819173" y="4199161"/>
            <a:ext cx="1889386" cy="597094"/>
          </a:xfrm>
          <a:prstGeom prst="cub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정육면체 41">
            <a:extLst>
              <a:ext uri="{FF2B5EF4-FFF2-40B4-BE49-F238E27FC236}">
                <a16:creationId xmlns:a16="http://schemas.microsoft.com/office/drawing/2014/main" id="{284921EE-D814-267B-596C-CCDFA1957F03}"/>
              </a:ext>
            </a:extLst>
          </p:cNvPr>
          <p:cNvSpPr/>
          <p:nvPr/>
        </p:nvSpPr>
        <p:spPr>
          <a:xfrm>
            <a:off x="2819173" y="3759639"/>
            <a:ext cx="1889386" cy="597094"/>
          </a:xfrm>
          <a:prstGeom prst="cub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정육면체 42">
            <a:extLst>
              <a:ext uri="{FF2B5EF4-FFF2-40B4-BE49-F238E27FC236}">
                <a16:creationId xmlns:a16="http://schemas.microsoft.com/office/drawing/2014/main" id="{E098ECFB-6D24-B69A-0455-26E51FF71B93}"/>
              </a:ext>
            </a:extLst>
          </p:cNvPr>
          <p:cNvSpPr/>
          <p:nvPr/>
        </p:nvSpPr>
        <p:spPr>
          <a:xfrm>
            <a:off x="2819173" y="3320117"/>
            <a:ext cx="1889386" cy="597094"/>
          </a:xfrm>
          <a:prstGeom prst="cub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>
            <a:extLst>
              <a:ext uri="{FF2B5EF4-FFF2-40B4-BE49-F238E27FC236}">
                <a16:creationId xmlns:a16="http://schemas.microsoft.com/office/drawing/2014/main" id="{1C6B8D62-54AC-67AC-78C3-165A4557BFCB}"/>
              </a:ext>
            </a:extLst>
          </p:cNvPr>
          <p:cNvSpPr/>
          <p:nvPr/>
        </p:nvSpPr>
        <p:spPr>
          <a:xfrm>
            <a:off x="5238283" y="4627798"/>
            <a:ext cx="1889386" cy="597094"/>
          </a:xfrm>
          <a:prstGeom prst="cub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320D57FD-2323-C817-D6C6-9B5FD152159C}"/>
              </a:ext>
            </a:extLst>
          </p:cNvPr>
          <p:cNvSpPr/>
          <p:nvPr/>
        </p:nvSpPr>
        <p:spPr>
          <a:xfrm>
            <a:off x="5238283" y="4185306"/>
            <a:ext cx="1889386" cy="597094"/>
          </a:xfrm>
          <a:prstGeom prst="cub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정육면체 46">
            <a:extLst>
              <a:ext uri="{FF2B5EF4-FFF2-40B4-BE49-F238E27FC236}">
                <a16:creationId xmlns:a16="http://schemas.microsoft.com/office/drawing/2014/main" id="{F5DFED60-BCE1-5237-3769-A685533B62E8}"/>
              </a:ext>
            </a:extLst>
          </p:cNvPr>
          <p:cNvSpPr/>
          <p:nvPr/>
        </p:nvSpPr>
        <p:spPr>
          <a:xfrm>
            <a:off x="5238278" y="3743596"/>
            <a:ext cx="1889386" cy="597094"/>
          </a:xfrm>
          <a:prstGeom prst="cub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정육면체 48">
            <a:extLst>
              <a:ext uri="{FF2B5EF4-FFF2-40B4-BE49-F238E27FC236}">
                <a16:creationId xmlns:a16="http://schemas.microsoft.com/office/drawing/2014/main" id="{4EE38F78-3362-FE64-A432-721357B15E4D}"/>
              </a:ext>
            </a:extLst>
          </p:cNvPr>
          <p:cNvSpPr/>
          <p:nvPr/>
        </p:nvSpPr>
        <p:spPr>
          <a:xfrm>
            <a:off x="7657393" y="4628695"/>
            <a:ext cx="1889386" cy="597094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E8215602-A459-613D-6D3B-53386B0C8E24}"/>
              </a:ext>
            </a:extLst>
          </p:cNvPr>
          <p:cNvSpPr/>
          <p:nvPr/>
        </p:nvSpPr>
        <p:spPr>
          <a:xfrm>
            <a:off x="7658592" y="4188290"/>
            <a:ext cx="1889386" cy="597094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정육면체 50">
            <a:extLst>
              <a:ext uri="{FF2B5EF4-FFF2-40B4-BE49-F238E27FC236}">
                <a16:creationId xmlns:a16="http://schemas.microsoft.com/office/drawing/2014/main" id="{8D097164-F3DB-836C-CE2C-14C4FB753BA6}"/>
              </a:ext>
            </a:extLst>
          </p:cNvPr>
          <p:cNvSpPr/>
          <p:nvPr/>
        </p:nvSpPr>
        <p:spPr>
          <a:xfrm>
            <a:off x="7659791" y="3734030"/>
            <a:ext cx="1889386" cy="597094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정육면체 51">
            <a:extLst>
              <a:ext uri="{FF2B5EF4-FFF2-40B4-BE49-F238E27FC236}">
                <a16:creationId xmlns:a16="http://schemas.microsoft.com/office/drawing/2014/main" id="{73A51EBA-EA4C-1102-0176-35B027B9FFFF}"/>
              </a:ext>
            </a:extLst>
          </p:cNvPr>
          <p:cNvSpPr/>
          <p:nvPr/>
        </p:nvSpPr>
        <p:spPr>
          <a:xfrm>
            <a:off x="10123522" y="4647554"/>
            <a:ext cx="1889386" cy="597094"/>
          </a:xfrm>
          <a:prstGeom prst="cub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정육면체 52">
            <a:extLst>
              <a:ext uri="{FF2B5EF4-FFF2-40B4-BE49-F238E27FC236}">
                <a16:creationId xmlns:a16="http://schemas.microsoft.com/office/drawing/2014/main" id="{EF620A85-B0B1-98F6-133B-6C4D5A857469}"/>
              </a:ext>
            </a:extLst>
          </p:cNvPr>
          <p:cNvSpPr/>
          <p:nvPr/>
        </p:nvSpPr>
        <p:spPr>
          <a:xfrm>
            <a:off x="12551849" y="4634464"/>
            <a:ext cx="1889386" cy="597094"/>
          </a:xfrm>
          <a:prstGeom prst="cub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F8D3F0DD-74A9-18ED-35BA-93653CCF8AAC}"/>
              </a:ext>
            </a:extLst>
          </p:cNvPr>
          <p:cNvSpPr/>
          <p:nvPr/>
        </p:nvSpPr>
        <p:spPr>
          <a:xfrm>
            <a:off x="12551849" y="4188628"/>
            <a:ext cx="1889386" cy="597094"/>
          </a:xfrm>
          <a:prstGeom prst="cub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정육면체 54">
            <a:extLst>
              <a:ext uri="{FF2B5EF4-FFF2-40B4-BE49-F238E27FC236}">
                <a16:creationId xmlns:a16="http://schemas.microsoft.com/office/drawing/2014/main" id="{596BB968-3E85-BBEE-E7D3-D7A000D1C541}"/>
              </a:ext>
            </a:extLst>
          </p:cNvPr>
          <p:cNvSpPr/>
          <p:nvPr/>
        </p:nvSpPr>
        <p:spPr>
          <a:xfrm>
            <a:off x="12551849" y="3742792"/>
            <a:ext cx="1889386" cy="597094"/>
          </a:xfrm>
          <a:prstGeom prst="cub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CFD16B-51C5-3950-17A7-2BB5227EC7D0}"/>
              </a:ext>
            </a:extLst>
          </p:cNvPr>
          <p:cNvSpPr txBox="1"/>
          <p:nvPr/>
        </p:nvSpPr>
        <p:spPr>
          <a:xfrm>
            <a:off x="3204575" y="3513403"/>
            <a:ext cx="1062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Python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8587FD-E35D-FD82-EC28-84CFF12A51AD}"/>
              </a:ext>
            </a:extLst>
          </p:cNvPr>
          <p:cNvSpPr txBox="1"/>
          <p:nvPr/>
        </p:nvSpPr>
        <p:spPr>
          <a:xfrm>
            <a:off x="3275450" y="3951202"/>
            <a:ext cx="1116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Flask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98BBF08-56F7-C58E-F68D-E94778E60093}"/>
              </a:ext>
            </a:extLst>
          </p:cNvPr>
          <p:cNvSpPr txBox="1"/>
          <p:nvPr/>
        </p:nvSpPr>
        <p:spPr>
          <a:xfrm>
            <a:off x="3075710" y="4380407"/>
            <a:ext cx="121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Gunicorn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3717E8-8BC8-19C3-458D-5D034478BF7E}"/>
              </a:ext>
            </a:extLst>
          </p:cNvPr>
          <p:cNvSpPr txBox="1"/>
          <p:nvPr/>
        </p:nvSpPr>
        <p:spPr>
          <a:xfrm>
            <a:off x="3200400" y="4762500"/>
            <a:ext cx="1160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Gevent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DE10447-7D88-287C-6C3E-F2340594BBFC}"/>
              </a:ext>
            </a:extLst>
          </p:cNvPr>
          <p:cNvSpPr txBox="1"/>
          <p:nvPr/>
        </p:nvSpPr>
        <p:spPr>
          <a:xfrm>
            <a:off x="5777931" y="4007938"/>
            <a:ext cx="767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HTML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F12F78-1DF4-D6A8-8D88-D566CFA86968}"/>
              </a:ext>
            </a:extLst>
          </p:cNvPr>
          <p:cNvSpPr txBox="1"/>
          <p:nvPr/>
        </p:nvSpPr>
        <p:spPr>
          <a:xfrm>
            <a:off x="5811993" y="4383433"/>
            <a:ext cx="632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CSS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51D68A4-F365-F6BF-ECD5-C8BB050F3339}"/>
              </a:ext>
            </a:extLst>
          </p:cNvPr>
          <p:cNvSpPr txBox="1"/>
          <p:nvPr/>
        </p:nvSpPr>
        <p:spPr>
          <a:xfrm>
            <a:off x="5419016" y="4782400"/>
            <a:ext cx="1507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JavaScript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5C8520D-9C48-06B4-04C0-431CDA6B3D58}"/>
              </a:ext>
            </a:extLst>
          </p:cNvPr>
          <p:cNvSpPr txBox="1"/>
          <p:nvPr/>
        </p:nvSpPr>
        <p:spPr>
          <a:xfrm>
            <a:off x="8064531" y="3908749"/>
            <a:ext cx="1034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pandas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BEDE7AA-CA28-4A75-0C3D-A028D63BD653}"/>
              </a:ext>
            </a:extLst>
          </p:cNvPr>
          <p:cNvSpPr txBox="1"/>
          <p:nvPr/>
        </p:nvSpPr>
        <p:spPr>
          <a:xfrm>
            <a:off x="7936395" y="4353193"/>
            <a:ext cx="1422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requests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F0EE053-1919-6398-4987-A2F05E92F042}"/>
              </a:ext>
            </a:extLst>
          </p:cNvPr>
          <p:cNvSpPr txBox="1"/>
          <p:nvPr/>
        </p:nvSpPr>
        <p:spPr>
          <a:xfrm>
            <a:off x="7594433" y="4820920"/>
            <a:ext cx="1889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BeautifulSoup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40549" y="4565073"/>
            <a:ext cx="1324565" cy="604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MySQL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A875D2A-62A5-47AE-F09A-5D254B7C9181}"/>
              </a:ext>
            </a:extLst>
          </p:cNvPr>
          <p:cNvSpPr txBox="1"/>
          <p:nvPr/>
        </p:nvSpPr>
        <p:spPr>
          <a:xfrm>
            <a:off x="12579063" y="4864853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Kakaomap</a:t>
            </a:r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 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BCD0ED9-3C66-25BC-B536-4570B05C334B}"/>
              </a:ext>
            </a:extLst>
          </p:cNvPr>
          <p:cNvSpPr txBox="1"/>
          <p:nvPr/>
        </p:nvSpPr>
        <p:spPr>
          <a:xfrm>
            <a:off x="12665269" y="4370511"/>
            <a:ext cx="166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Youtube</a:t>
            </a:r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 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563F316-D332-C3F3-7B42-D40C538DC1EF}"/>
              </a:ext>
            </a:extLst>
          </p:cNvPr>
          <p:cNvSpPr txBox="1"/>
          <p:nvPr/>
        </p:nvSpPr>
        <p:spPr>
          <a:xfrm>
            <a:off x="12499210" y="3912162"/>
            <a:ext cx="1889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공공데이터 </a:t>
            </a:r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75DD1A8D-F105-D770-342D-9B9E8A6541F5}"/>
              </a:ext>
            </a:extLst>
          </p:cNvPr>
          <p:cNvSpPr/>
          <p:nvPr/>
        </p:nvSpPr>
        <p:spPr>
          <a:xfrm>
            <a:off x="7665252" y="3281955"/>
            <a:ext cx="1889386" cy="597094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26691-6D54-C7D1-C1C1-FAFA2D77884D}"/>
              </a:ext>
            </a:extLst>
          </p:cNvPr>
          <p:cNvSpPr txBox="1"/>
          <p:nvPr/>
        </p:nvSpPr>
        <p:spPr>
          <a:xfrm>
            <a:off x="7681577" y="3453252"/>
            <a:ext cx="1889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Consolas" panose="020B0609020204030204" pitchFamily="49" charset="0"/>
                <a:cs typeface="Cascadia Code" panose="020B0609020000020004" pitchFamily="49" charset="0"/>
                <a:sym typeface="Source Han Sans KR Bold"/>
              </a:rPr>
              <a:t>Scikit-learn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633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756A4157-7957-43F0-FD49-D4AB6A6D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919162"/>
            <a:ext cx="15487650" cy="844867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개발환경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/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아키텍처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DC9A066A-AC9B-33F5-85C8-8B34355ED749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본론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08D4605-1941-C69D-D601-3AD7EA410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4628381"/>
            <a:ext cx="590550" cy="69532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52F3478-B60C-41AC-CCCF-AB96DC4C1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63" y="3983071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878</Words>
  <Application>Microsoft Office PowerPoint</Application>
  <PresentationFormat>사용자 지정</PresentationFormat>
  <Paragraphs>179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9" baseType="lpstr">
      <vt:lpstr>HY견고딕</vt:lpstr>
      <vt:lpstr>Source Han Sans KR</vt:lpstr>
      <vt:lpstr>Segoe UI Emoji</vt:lpstr>
      <vt:lpstr>Do Hyeon</vt:lpstr>
      <vt:lpstr>Bruno</vt:lpstr>
      <vt:lpstr>Courier New</vt:lpstr>
      <vt:lpstr>Source Han Sans KR Medium</vt:lpstr>
      <vt:lpstr>맑은 고딕</vt:lpstr>
      <vt:lpstr>HY엽서M</vt:lpstr>
      <vt:lpstr>Source Han Sans KR Bold</vt:lpstr>
      <vt:lpstr>Arial Black</vt:lpstr>
      <vt:lpstr>Calibri</vt:lpstr>
      <vt:lpstr>Consolas</vt:lpstr>
      <vt:lpstr>Symbol</vt:lpstr>
      <vt:lpstr>HY목각파임B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그레이 깔끔한 프로젝트 프레젠테이션</dc:title>
  <dc:creator>sejoing</dc:creator>
  <cp:lastModifiedBy>607-10</cp:lastModifiedBy>
  <cp:revision>46</cp:revision>
  <dcterms:created xsi:type="dcterms:W3CDTF">2006-08-16T00:00:00Z</dcterms:created>
  <dcterms:modified xsi:type="dcterms:W3CDTF">2025-02-21T00:16:15Z</dcterms:modified>
  <dc:identifier>DAGbIRtN0Xk</dc:identifier>
</cp:coreProperties>
</file>